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1" r:id="rId2"/>
    <p:sldId id="266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74422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517045"/>
            <a:ext cx="10515600" cy="1997555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2879934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2472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30496"/>
            <a:ext cx="5181600" cy="45354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30496"/>
            <a:ext cx="5181600" cy="45354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08257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413164"/>
            <a:ext cx="3543300" cy="4752782"/>
          </a:xfrm>
        </p:spPr>
        <p:txBody>
          <a:bodyPr/>
          <a:lstStyle>
            <a:lvl1pPr>
              <a:spcBef>
                <a:spcPts val="600"/>
              </a:spcBef>
              <a:defRPr sz="1600"/>
            </a:lvl1pPr>
            <a:lvl2pPr>
              <a:spcBef>
                <a:spcPts val="600"/>
              </a:spcBef>
              <a:defRPr sz="1400"/>
            </a:lvl2pPr>
            <a:lvl3pPr>
              <a:spcBef>
                <a:spcPts val="600"/>
              </a:spcBef>
              <a:defRPr sz="1200"/>
            </a:lvl3pPr>
            <a:lvl4pPr>
              <a:spcBef>
                <a:spcPts val="600"/>
              </a:spcBef>
              <a:defRPr sz="1100"/>
            </a:lvl4pPr>
            <a:lvl5pPr>
              <a:spcBef>
                <a:spcPts val="600"/>
              </a:spcBef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1" y="1413164"/>
            <a:ext cx="3543300" cy="4752782"/>
          </a:xfrm>
        </p:spPr>
        <p:txBody>
          <a:bodyPr/>
          <a:lstStyle>
            <a:lvl1pPr>
              <a:spcBef>
                <a:spcPts val="600"/>
              </a:spcBef>
              <a:defRPr sz="1600"/>
            </a:lvl1pPr>
            <a:lvl2pPr>
              <a:spcBef>
                <a:spcPts val="600"/>
              </a:spcBef>
              <a:defRPr sz="1400"/>
            </a:lvl2pPr>
            <a:lvl3pPr>
              <a:spcBef>
                <a:spcPts val="600"/>
              </a:spcBef>
              <a:defRPr sz="1200"/>
            </a:lvl3pPr>
            <a:lvl4pPr>
              <a:spcBef>
                <a:spcPts val="600"/>
              </a:spcBef>
              <a:defRPr sz="1100"/>
            </a:lvl4pPr>
            <a:lvl5pPr>
              <a:spcBef>
                <a:spcPts val="600"/>
              </a:spcBef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0292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729046"/>
            <a:ext cx="3543300" cy="4436899"/>
          </a:xfrm>
        </p:spPr>
        <p:txBody>
          <a:bodyPr/>
          <a:lstStyle>
            <a:lvl1pPr>
              <a:spcBef>
                <a:spcPts val="600"/>
              </a:spcBef>
              <a:defRPr sz="1600"/>
            </a:lvl1pPr>
            <a:lvl2pPr>
              <a:spcBef>
                <a:spcPts val="600"/>
              </a:spcBef>
              <a:defRPr sz="1400"/>
            </a:lvl2pPr>
            <a:lvl3pPr>
              <a:spcBef>
                <a:spcPts val="600"/>
              </a:spcBef>
              <a:defRPr sz="1200"/>
            </a:lvl3pPr>
            <a:lvl4pPr>
              <a:spcBef>
                <a:spcPts val="600"/>
              </a:spcBef>
              <a:defRPr sz="1100"/>
            </a:lvl4pPr>
            <a:lvl5pPr>
              <a:spcBef>
                <a:spcPts val="600"/>
              </a:spcBef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4349" y="1729046"/>
            <a:ext cx="3543300" cy="4436899"/>
          </a:xfrm>
        </p:spPr>
        <p:txBody>
          <a:bodyPr/>
          <a:lstStyle>
            <a:lvl1pPr>
              <a:spcBef>
                <a:spcPts val="600"/>
              </a:spcBef>
              <a:defRPr sz="1600"/>
            </a:lvl1pPr>
            <a:lvl2pPr>
              <a:spcBef>
                <a:spcPts val="600"/>
              </a:spcBef>
              <a:defRPr sz="1400"/>
            </a:lvl2pPr>
            <a:lvl3pPr>
              <a:spcBef>
                <a:spcPts val="600"/>
              </a:spcBef>
              <a:defRPr sz="1200"/>
            </a:lvl3pPr>
            <a:lvl4pPr>
              <a:spcBef>
                <a:spcPts val="600"/>
              </a:spcBef>
              <a:defRPr sz="1100"/>
            </a:lvl4pPr>
            <a:lvl5pPr>
              <a:spcBef>
                <a:spcPts val="600"/>
              </a:spcBef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838200" y="1122216"/>
            <a:ext cx="10515599" cy="47382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168376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295939"/>
            <a:ext cx="5181600" cy="3859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95939"/>
            <a:ext cx="5181600" cy="3859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38200" y="1628383"/>
            <a:ext cx="10515600" cy="667555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400" b="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6205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75129"/>
            <a:ext cx="10515600" cy="10189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557193"/>
            <a:ext cx="5157787" cy="697509"/>
          </a:xfrm>
          <a:solidFill>
            <a:schemeClr val="accent2"/>
          </a:solidFill>
        </p:spPr>
        <p:txBody>
          <a:bodyPr anchor="ctr" anchorCtr="0"/>
          <a:lstStyle>
            <a:lvl1pPr marL="0" indent="0">
              <a:buNone/>
              <a:defRPr sz="20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317789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557193"/>
            <a:ext cx="5183188" cy="697509"/>
          </a:xfrm>
          <a:solidFill>
            <a:schemeClr val="accent2"/>
          </a:solidFill>
        </p:spPr>
        <p:txBody>
          <a:bodyPr anchor="ctr" anchorCtr="0"/>
          <a:lstStyle>
            <a:lvl1pPr marL="0" indent="0">
              <a:buNone/>
              <a:defRPr sz="20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317789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91245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630496"/>
            <a:ext cx="3438938" cy="45354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76531" y="1630496"/>
            <a:ext cx="3438938" cy="45354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half" idx="10"/>
          </p:nvPr>
        </p:nvSpPr>
        <p:spPr>
          <a:xfrm>
            <a:off x="7914861" y="1630496"/>
            <a:ext cx="3438938" cy="45354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5224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Para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492" y="4701211"/>
            <a:ext cx="7346674" cy="1325563"/>
          </a:xfrm>
        </p:spPr>
        <p:txBody>
          <a:bodyPr anchor="t"/>
          <a:lstStyle>
            <a:lvl1pPr algn="r">
              <a:defRPr sz="2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3492" y="1808922"/>
            <a:ext cx="7346674" cy="2733261"/>
          </a:xfrm>
        </p:spPr>
        <p:txBody>
          <a:bodyPr/>
          <a:lstStyle>
            <a:lvl1pPr marL="91440" indent="-457200">
              <a:lnSpc>
                <a:spcPct val="110000"/>
              </a:lnSpc>
              <a:buNone/>
              <a:defRPr/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2084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4847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1"/>
            <a:ext cx="12192000" cy="21273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sosceles Triangle 3"/>
          <p:cNvSpPr/>
          <p:nvPr userDrawn="1"/>
        </p:nvSpPr>
        <p:spPr>
          <a:xfrm flipH="1">
            <a:off x="-1" y="1"/>
            <a:ext cx="12192000" cy="2124222"/>
          </a:xfrm>
          <a:prstGeom prst="triangle">
            <a:avLst>
              <a:gd name="adj" fmla="val 0"/>
            </a:avLst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1483"/>
            <a:ext cx="10515600" cy="1783926"/>
          </a:xfrm>
        </p:spPr>
        <p:txBody>
          <a:bodyPr anchor="b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38200" y="2298837"/>
            <a:ext cx="10515600" cy="775252"/>
          </a:xfrm>
        </p:spPr>
        <p:txBody>
          <a:bodyPr/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4337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for Produ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13545"/>
            <a:ext cx="10363200" cy="756005"/>
          </a:xfrm>
        </p:spPr>
        <p:txBody>
          <a:bodyPr anchor="t" anchorCtr="0"/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069550"/>
            <a:ext cx="10363200" cy="760868"/>
          </a:xfrm>
        </p:spPr>
        <p:txBody>
          <a:bodyPr anchor="t" anchorCtr="0"/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914400" y="668826"/>
            <a:ext cx="10363200" cy="1125537"/>
          </a:xfrm>
        </p:spPr>
        <p:txBody>
          <a:bodyPr/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4400" b="0" kern="120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3600" b="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3600" b="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3600" b="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3600" b="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9306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38200" y="1520687"/>
            <a:ext cx="10515600" cy="775252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4214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42814"/>
            <a:ext cx="10515600" cy="648127"/>
          </a:xfrm>
        </p:spPr>
        <p:txBody>
          <a:bodyPr anchor="b"/>
          <a:lstStyle>
            <a:lvl1pPr algn="ctr"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7" y="1557758"/>
            <a:ext cx="10514012" cy="426308"/>
          </a:xfrm>
        </p:spPr>
        <p:txBody>
          <a:bodyPr/>
          <a:lstStyle>
            <a:lvl1pPr marL="0" indent="0" algn="ctr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1188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04733"/>
            <a:ext cx="10515600" cy="648127"/>
          </a:xfrm>
        </p:spPr>
        <p:txBody>
          <a:bodyPr/>
          <a:lstStyle>
            <a:lvl1pPr algn="ctr">
              <a:defRPr sz="32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52127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4354157" cy="1990799"/>
          </a:xfrm>
        </p:spPr>
        <p:txBody>
          <a:bodyPr anchor="b"/>
          <a:lstStyle>
            <a:lvl1pPr algn="ctr"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7" y="2589322"/>
            <a:ext cx="4353500" cy="1778282"/>
          </a:xfrm>
        </p:spPr>
        <p:txBody>
          <a:bodyPr/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4435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7115827" cy="1990799"/>
          </a:xfrm>
        </p:spPr>
        <p:txBody>
          <a:bodyPr anchor="b"/>
          <a:lstStyle>
            <a:lvl1pPr algn="ctr">
              <a:defRPr sz="36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6" y="2589322"/>
            <a:ext cx="7114753" cy="177828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4201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13150"/>
            <a:ext cx="3481137" cy="2221333"/>
          </a:xfrm>
        </p:spPr>
        <p:txBody>
          <a:bodyPr anchor="b"/>
          <a:lstStyle>
            <a:lvl1pPr algn="ctr"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7" y="2645300"/>
            <a:ext cx="3480612" cy="1778282"/>
          </a:xfrm>
        </p:spPr>
        <p:txBody>
          <a:bodyPr/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8082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3578" y="171483"/>
            <a:ext cx="6180221" cy="1325563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3578" y="1631981"/>
            <a:ext cx="618022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0269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0100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9025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34506"/>
            <a:ext cx="10363200" cy="647428"/>
          </a:xfrm>
        </p:spPr>
        <p:txBody>
          <a:bodyPr anchor="t" anchorCtr="0"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1" y="2541645"/>
            <a:ext cx="10363199" cy="457200"/>
          </a:xfrm>
        </p:spPr>
        <p:txBody>
          <a:bodyPr/>
          <a:lstStyle>
            <a:lvl1pPr marL="0" indent="0" algn="ctr">
              <a:buNone/>
              <a:defRPr sz="20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Name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 hasCustomPrompt="1"/>
          </p:nvPr>
        </p:nvSpPr>
        <p:spPr>
          <a:xfrm>
            <a:off x="4719022" y="4881254"/>
            <a:ext cx="4460839" cy="457200"/>
          </a:xfrm>
        </p:spPr>
        <p:txBody>
          <a:bodyPr/>
          <a:lstStyle>
            <a:lvl1pPr marL="0" indent="0" algn="l">
              <a:buNone/>
              <a:defRPr sz="2000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Phone Number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1" hasCustomPrompt="1"/>
          </p:nvPr>
        </p:nvSpPr>
        <p:spPr>
          <a:xfrm>
            <a:off x="4719022" y="4070497"/>
            <a:ext cx="4460839" cy="457200"/>
          </a:xfrm>
        </p:spPr>
        <p:txBody>
          <a:bodyPr/>
          <a:lstStyle>
            <a:lvl1pPr marL="0" indent="0" algn="l">
              <a:buNone/>
              <a:defRPr sz="2000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Email</a:t>
            </a:r>
          </a:p>
        </p:txBody>
      </p:sp>
    </p:spTree>
    <p:extLst>
      <p:ext uri="{BB962C8B-B14F-4D97-AF65-F5344CB8AC3E}">
        <p14:creationId xmlns:p14="http://schemas.microsoft.com/office/powerpoint/2010/main" val="1605585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 for Produ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4193633"/>
            <a:ext cx="10363200" cy="756005"/>
          </a:xfrm>
        </p:spPr>
        <p:txBody>
          <a:bodyPr anchor="t" anchorCtr="0"/>
          <a:lstStyle>
            <a:lvl1pPr algn="ctr"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914400" y="2633583"/>
            <a:ext cx="10363200" cy="1125537"/>
          </a:xfrm>
        </p:spPr>
        <p:txBody>
          <a:bodyPr anchor="ctr"/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4000" b="0" kern="120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3600" b="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3600" b="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3600" b="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3600" b="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5329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57213" y="958851"/>
            <a:ext cx="10972800" cy="634020"/>
          </a:xfr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lang="en-GB" sz="3200" kern="1200" dirty="0">
                <a:solidFill>
                  <a:schemeClr val="tx1"/>
                </a:solidFill>
                <a:latin typeface="Arial Narrow" pitchFamily="-112" charset="0"/>
                <a:ea typeface="ＭＳ Ｐゴシック" pitchFamily="-112" charset="-128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857251" y="1928814"/>
            <a:ext cx="10477500" cy="3786187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  <a:lvl2pPr>
              <a:buFont typeface="Arial" pitchFamily="34" charset="0"/>
              <a:buChar char="•"/>
              <a:defRPr>
                <a:solidFill>
                  <a:schemeClr val="tx2"/>
                </a:solidFill>
              </a:defRPr>
            </a:lvl2pPr>
            <a:lvl3pPr>
              <a:defRPr sz="2800">
                <a:solidFill>
                  <a:schemeClr val="tx2"/>
                </a:solidFill>
              </a:defRPr>
            </a:lvl3pPr>
            <a:lvl4pPr>
              <a:buFont typeface="Arial" pitchFamily="34" charset="0"/>
              <a:buChar char="•"/>
              <a:defRPr sz="2800">
                <a:solidFill>
                  <a:schemeClr val="tx2"/>
                </a:solidFill>
              </a:defRPr>
            </a:lvl4pPr>
            <a:lvl5pPr>
              <a:buFont typeface="Arial" pitchFamily="34" charset="0"/>
              <a:buChar char="•"/>
              <a:defRPr sz="2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81" y="5872275"/>
            <a:ext cx="2119824" cy="978616"/>
          </a:xfrm>
          <a:prstGeom prst="rect">
            <a:avLst/>
          </a:prstGeom>
        </p:spPr>
      </p:pic>
      <p:pic>
        <p:nvPicPr>
          <p:cNvPr id="6" name="Picture 3" descr="G:\InternalDocs\Communications\Resources\Logos\OpenAthens\OpenAthens logos_FINAL\OpenAthens\OpenAthens Logo_RGB_highres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256" y="263202"/>
            <a:ext cx="3360373" cy="582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9877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44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7030"/>
            <a:ext cx="4347575" cy="1325563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6504" y="977030"/>
            <a:ext cx="5817296" cy="50062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6083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95939"/>
            <a:ext cx="10515600" cy="36873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38200" y="1665961"/>
            <a:ext cx="10515600" cy="629977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400" b="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en-US" sz="2000" b="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5321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Para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lnSpc>
                <a:spcPct val="110000"/>
              </a:lnSpc>
              <a:buNone/>
              <a:defRPr/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58671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Para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8309"/>
            <a:ext cx="4347575" cy="1325563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6504" y="1068309"/>
            <a:ext cx="5817295" cy="4351338"/>
          </a:xfrm>
        </p:spPr>
        <p:txBody>
          <a:bodyPr/>
          <a:lstStyle>
            <a:lvl1pPr marL="0" indent="0">
              <a:lnSpc>
                <a:spcPct val="110000"/>
              </a:lnSpc>
              <a:buNone/>
              <a:defRPr/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364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517044"/>
            <a:ext cx="10515600" cy="1997555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55887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73336"/>
            <a:ext cx="10515600" cy="10237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63198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5543" y="6576533"/>
            <a:ext cx="1775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>
                <a:solidFill>
                  <a:srgbClr val="0E316B"/>
                </a:solidFill>
              </a:rPr>
              <a:t>|  www.ebsco.com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-33453" y="6576533"/>
            <a:ext cx="450166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/>
            <a:fld id="{09848EAD-0F7B-4937-B01B-BB4372B1E0EA}" type="slidenum">
              <a:rPr lang="en-US" sz="1000" smtClean="0">
                <a:solidFill>
                  <a:schemeClr val="tx2"/>
                </a:solidFill>
              </a:rPr>
              <a:pPr algn="ctr"/>
              <a:t>‹#›</a:t>
            </a:fld>
            <a:endParaRPr lang="en-US" sz="1000">
              <a:solidFill>
                <a:schemeClr val="tx2"/>
              </a:solidFill>
            </a:endParaRP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1538869" y="6701882"/>
            <a:ext cx="9614405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144" y="6599832"/>
            <a:ext cx="830889" cy="198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062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91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  <p:sldLayoutId id="2147483681" r:id="rId22"/>
    <p:sldLayoutId id="2147483682" r:id="rId23"/>
    <p:sldLayoutId id="2147483683" r:id="rId24"/>
    <p:sldLayoutId id="2147483684" r:id="rId25"/>
    <p:sldLayoutId id="2147483685" r:id="rId26"/>
    <p:sldLayoutId id="2147483686" r:id="rId27"/>
    <p:sldLayoutId id="2147483687" r:id="rId28"/>
    <p:sldLayoutId id="2147483688" r:id="rId29"/>
    <p:sldLayoutId id="2147483689" r:id="rId3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9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900"/>
        </a:spcBef>
        <a:buFont typeface="Arial" panose="020B0604020202020204" pitchFamily="34" charset="0"/>
        <a:buChar char="−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9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9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9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8B6C5977-71C0-45A2-85F3-9826C5DF115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581" r="3226" b="4570"/>
          <a:stretch/>
        </p:blipFill>
        <p:spPr>
          <a:xfrm>
            <a:off x="2540" y="3922775"/>
            <a:ext cx="12189460" cy="2611447"/>
          </a:xfrm>
          <a:prstGeom prst="rect">
            <a:avLst/>
          </a:prstGeom>
        </p:spPr>
      </p:pic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169C0F0-2FB4-4DF2-9703-1DDE57FD357C}"/>
              </a:ext>
            </a:extLst>
          </p:cNvPr>
          <p:cNvSpPr/>
          <p:nvPr/>
        </p:nvSpPr>
        <p:spPr>
          <a:xfrm>
            <a:off x="1005840" y="1810512"/>
            <a:ext cx="10506456" cy="3840576"/>
          </a:xfrm>
          <a:custGeom>
            <a:avLst/>
            <a:gdLst>
              <a:gd name="connsiteX0" fmla="*/ 8631936 w 10506456"/>
              <a:gd name="connsiteY0" fmla="*/ 0 h 3653282"/>
              <a:gd name="connsiteX1" fmla="*/ 10506456 w 10506456"/>
              <a:gd name="connsiteY1" fmla="*/ 0 h 3653282"/>
              <a:gd name="connsiteX2" fmla="*/ 10506456 w 10506456"/>
              <a:gd name="connsiteY2" fmla="*/ 2322577 h 3653282"/>
              <a:gd name="connsiteX3" fmla="*/ 10506456 w 10506456"/>
              <a:gd name="connsiteY3" fmla="*/ 3493009 h 3653282"/>
              <a:gd name="connsiteX4" fmla="*/ 10506456 w 10506456"/>
              <a:gd name="connsiteY4" fmla="*/ 3653282 h 3653282"/>
              <a:gd name="connsiteX5" fmla="*/ 0 w 10506456"/>
              <a:gd name="connsiteY5" fmla="*/ 3653282 h 3653282"/>
              <a:gd name="connsiteX6" fmla="*/ 0 w 10506456"/>
              <a:gd name="connsiteY6" fmla="*/ 2322577 h 3653282"/>
              <a:gd name="connsiteX7" fmla="*/ 8631936 w 10506456"/>
              <a:gd name="connsiteY7" fmla="*/ 2322577 h 3653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506456" h="3653282">
                <a:moveTo>
                  <a:pt x="8631936" y="0"/>
                </a:moveTo>
                <a:lnTo>
                  <a:pt x="10506456" y="0"/>
                </a:lnTo>
                <a:lnTo>
                  <a:pt x="10506456" y="2322577"/>
                </a:lnTo>
                <a:lnTo>
                  <a:pt x="10506456" y="3493009"/>
                </a:lnTo>
                <a:lnTo>
                  <a:pt x="10506456" y="3653282"/>
                </a:lnTo>
                <a:lnTo>
                  <a:pt x="0" y="3653282"/>
                </a:lnTo>
                <a:lnTo>
                  <a:pt x="0" y="2322577"/>
                </a:lnTo>
                <a:lnTo>
                  <a:pt x="8631936" y="23225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73336"/>
            <a:ext cx="10719816" cy="1023710"/>
          </a:xfrm>
        </p:spPr>
        <p:txBody>
          <a:bodyPr/>
          <a:lstStyle/>
          <a:p>
            <a:r>
              <a:rPr lang="en-US" i="1" dirty="0"/>
              <a:t>Academic Search Ultimate vs Academic Search Premier</a:t>
            </a:r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631950"/>
          <a:ext cx="10515599" cy="38417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17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9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95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95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95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8608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1" dirty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Academic Search </a:t>
                      </a:r>
                      <a:br>
                        <a:rPr lang="en-US" sz="2400" b="0" dirty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2400" b="0" dirty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Version</a:t>
                      </a:r>
                      <a:endParaRPr lang="en-US" sz="2400" b="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2880" marR="182880" marT="73152" marB="73152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Active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Full-Text Journals &amp; Magazines</a:t>
                      </a:r>
                      <a:endParaRPr lang="en-US" sz="19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3152" marB="7315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Active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Full-Text </a:t>
                      </a:r>
                      <a:b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Peer-Reviewed Journals</a:t>
                      </a:r>
                      <a:endParaRPr lang="en-US" sz="19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3152" marB="7315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Active </a:t>
                      </a:r>
                      <a:b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Full-Text </a:t>
                      </a:r>
                      <a:b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Peer-Reviewed Journals with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NO Embargo</a:t>
                      </a:r>
                      <a:endParaRPr lang="en-US" sz="19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3152" marB="7315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Active </a:t>
                      </a:r>
                      <a:b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Full-Text Journals Indexed in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Web of Science or Scopus</a:t>
                      </a:r>
                      <a:endParaRPr lang="en-US" sz="19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3152" marB="73152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359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Academic Search Premier</a:t>
                      </a:r>
                      <a:endParaRPr lang="en-US" sz="2400" b="0" i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2880" marR="182880" marT="73152" marB="73152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3,167</a:t>
                      </a:r>
                    </a:p>
                  </a:txBody>
                  <a:tcPr marL="91587" marR="9158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2,796</a:t>
                      </a:r>
                    </a:p>
                  </a:txBody>
                  <a:tcPr marL="91587" marR="9158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1,288</a:t>
                      </a:r>
                    </a:p>
                  </a:txBody>
                  <a:tcPr marL="91587" marR="9158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2,259</a:t>
                      </a:r>
                    </a:p>
                  </a:txBody>
                  <a:tcPr marL="91587" marR="91587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359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Academic Search Ultimate*</a:t>
                      </a:r>
                    </a:p>
                  </a:txBody>
                  <a:tcPr marL="182880" marR="182880" marT="73152" marB="73152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10,021</a:t>
                      </a:r>
                    </a:p>
                  </a:txBody>
                  <a:tcPr marL="182880" marR="182880" marT="73152" marB="731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9,017</a:t>
                      </a:r>
                    </a:p>
                  </a:txBody>
                  <a:tcPr marL="182880" marR="182880" marT="73152" marB="731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6,506</a:t>
                      </a:r>
                      <a:endParaRPr lang="en-US" sz="2400" b="1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2880" marR="182880" marT="73152" marB="731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5,260</a:t>
                      </a:r>
                      <a:endParaRPr lang="en-US" sz="2400" b="1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2880" marR="182880" marT="73152" marB="731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DFF8405-1A18-4A6C-8320-C9D0478919EA}"/>
              </a:ext>
            </a:extLst>
          </p:cNvPr>
          <p:cNvSpPr/>
          <p:nvPr/>
        </p:nvSpPr>
        <p:spPr>
          <a:xfrm>
            <a:off x="4817765" y="6562713"/>
            <a:ext cx="2606804" cy="27699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accent6"/>
                </a:solidFill>
              </a:rPr>
              <a:t>*Expected figures by June 30, 2019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EAC5B14-B4AE-4025-8A09-FBDCE35E5557}"/>
              </a:ext>
            </a:extLst>
          </p:cNvPr>
          <p:cNvGrpSpPr/>
          <p:nvPr/>
        </p:nvGrpSpPr>
        <p:grpSpPr>
          <a:xfrm>
            <a:off x="222134" y="4850880"/>
            <a:ext cx="396472" cy="396472"/>
            <a:chOff x="7988328" y="628250"/>
            <a:chExt cx="293914" cy="293914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8BCFF22B-B936-4554-92A6-6DD80220EF88}"/>
                </a:ext>
              </a:extLst>
            </p:cNvPr>
            <p:cNvSpPr/>
            <p:nvPr/>
          </p:nvSpPr>
          <p:spPr>
            <a:xfrm>
              <a:off x="7988328" y="628250"/>
              <a:ext cx="293914" cy="29391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1622ED0-B4E4-4FB0-B5E5-2992CD22E6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51267" y="688123"/>
              <a:ext cx="165070" cy="157890"/>
            </a:xfrm>
            <a:custGeom>
              <a:avLst/>
              <a:gdLst>
                <a:gd name="T0" fmla="*/ 60 w 266"/>
                <a:gd name="T1" fmla="*/ 253 h 254"/>
                <a:gd name="T2" fmla="*/ 52 w 266"/>
                <a:gd name="T3" fmla="*/ 251 h 254"/>
                <a:gd name="T4" fmla="*/ 47 w 266"/>
                <a:gd name="T5" fmla="*/ 237 h 254"/>
                <a:gd name="T6" fmla="*/ 60 w 266"/>
                <a:gd name="T7" fmla="*/ 163 h 254"/>
                <a:gd name="T8" fmla="*/ 5 w 266"/>
                <a:gd name="T9" fmla="*/ 110 h 254"/>
                <a:gd name="T10" fmla="*/ 2 w 266"/>
                <a:gd name="T11" fmla="*/ 96 h 254"/>
                <a:gd name="T12" fmla="*/ 13 w 266"/>
                <a:gd name="T13" fmla="*/ 87 h 254"/>
                <a:gd name="T14" fmla="*/ 88 w 266"/>
                <a:gd name="T15" fmla="*/ 76 h 254"/>
                <a:gd name="T16" fmla="*/ 121 w 266"/>
                <a:gd name="T17" fmla="*/ 8 h 254"/>
                <a:gd name="T18" fmla="*/ 133 w 266"/>
                <a:gd name="T19" fmla="*/ 0 h 254"/>
                <a:gd name="T20" fmla="*/ 133 w 266"/>
                <a:gd name="T21" fmla="*/ 0 h 254"/>
                <a:gd name="T22" fmla="*/ 145 w 266"/>
                <a:gd name="T23" fmla="*/ 8 h 254"/>
                <a:gd name="T24" fmla="*/ 179 w 266"/>
                <a:gd name="T25" fmla="*/ 76 h 254"/>
                <a:gd name="T26" fmla="*/ 254 w 266"/>
                <a:gd name="T27" fmla="*/ 87 h 254"/>
                <a:gd name="T28" fmla="*/ 265 w 266"/>
                <a:gd name="T29" fmla="*/ 96 h 254"/>
                <a:gd name="T30" fmla="*/ 261 w 266"/>
                <a:gd name="T31" fmla="*/ 110 h 254"/>
                <a:gd name="T32" fmla="*/ 207 w 266"/>
                <a:gd name="T33" fmla="*/ 163 h 254"/>
                <a:gd name="T34" fmla="*/ 220 w 266"/>
                <a:gd name="T35" fmla="*/ 237 h 254"/>
                <a:gd name="T36" fmla="*/ 215 w 266"/>
                <a:gd name="T37" fmla="*/ 251 h 254"/>
                <a:gd name="T38" fmla="*/ 201 w 266"/>
                <a:gd name="T39" fmla="*/ 252 h 254"/>
                <a:gd name="T40" fmla="*/ 133 w 266"/>
                <a:gd name="T41" fmla="*/ 216 h 254"/>
                <a:gd name="T42" fmla="*/ 66 w 266"/>
                <a:gd name="T43" fmla="*/ 252 h 254"/>
                <a:gd name="T44" fmla="*/ 60 w 266"/>
                <a:gd name="T45" fmla="*/ 253 h 254"/>
                <a:gd name="T46" fmla="*/ 133 w 266"/>
                <a:gd name="T47" fmla="*/ 11 h 254"/>
                <a:gd name="T48" fmla="*/ 131 w 266"/>
                <a:gd name="T49" fmla="*/ 13 h 254"/>
                <a:gd name="T50" fmla="*/ 96 w 266"/>
                <a:gd name="T51" fmla="*/ 83 h 254"/>
                <a:gd name="T52" fmla="*/ 92 w 266"/>
                <a:gd name="T53" fmla="*/ 86 h 254"/>
                <a:gd name="T54" fmla="*/ 14 w 266"/>
                <a:gd name="T55" fmla="*/ 98 h 254"/>
                <a:gd name="T56" fmla="*/ 13 w 266"/>
                <a:gd name="T57" fmla="*/ 99 h 254"/>
                <a:gd name="T58" fmla="*/ 13 w 266"/>
                <a:gd name="T59" fmla="*/ 102 h 254"/>
                <a:gd name="T60" fmla="*/ 69 w 266"/>
                <a:gd name="T61" fmla="*/ 157 h 254"/>
                <a:gd name="T62" fmla="*/ 71 w 266"/>
                <a:gd name="T63" fmla="*/ 162 h 254"/>
                <a:gd name="T64" fmla="*/ 58 w 266"/>
                <a:gd name="T65" fmla="*/ 239 h 254"/>
                <a:gd name="T66" fmla="*/ 59 w 266"/>
                <a:gd name="T67" fmla="*/ 242 h 254"/>
                <a:gd name="T68" fmla="*/ 61 w 266"/>
                <a:gd name="T69" fmla="*/ 242 h 254"/>
                <a:gd name="T70" fmla="*/ 131 w 266"/>
                <a:gd name="T71" fmla="*/ 205 h 254"/>
                <a:gd name="T72" fmla="*/ 136 w 266"/>
                <a:gd name="T73" fmla="*/ 205 h 254"/>
                <a:gd name="T74" fmla="*/ 206 w 266"/>
                <a:gd name="T75" fmla="*/ 242 h 254"/>
                <a:gd name="T76" fmla="*/ 208 w 266"/>
                <a:gd name="T77" fmla="*/ 242 h 254"/>
                <a:gd name="T78" fmla="*/ 209 w 266"/>
                <a:gd name="T79" fmla="*/ 239 h 254"/>
                <a:gd name="T80" fmla="*/ 196 w 266"/>
                <a:gd name="T81" fmla="*/ 162 h 254"/>
                <a:gd name="T82" fmla="*/ 197 w 266"/>
                <a:gd name="T83" fmla="*/ 157 h 254"/>
                <a:gd name="T84" fmla="*/ 254 w 266"/>
                <a:gd name="T85" fmla="*/ 102 h 254"/>
                <a:gd name="T86" fmla="*/ 254 w 266"/>
                <a:gd name="T87" fmla="*/ 99 h 254"/>
                <a:gd name="T88" fmla="*/ 252 w 266"/>
                <a:gd name="T89" fmla="*/ 98 h 254"/>
                <a:gd name="T90" fmla="*/ 175 w 266"/>
                <a:gd name="T91" fmla="*/ 86 h 254"/>
                <a:gd name="T92" fmla="*/ 170 w 266"/>
                <a:gd name="T93" fmla="*/ 83 h 254"/>
                <a:gd name="T94" fmla="*/ 135 w 266"/>
                <a:gd name="T95" fmla="*/ 13 h 254"/>
                <a:gd name="T96" fmla="*/ 135 w 266"/>
                <a:gd name="T97" fmla="*/ 13 h 254"/>
                <a:gd name="T98" fmla="*/ 133 w 266"/>
                <a:gd name="T99" fmla="*/ 11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66" h="254">
                  <a:moveTo>
                    <a:pt x="60" y="253"/>
                  </a:moveTo>
                  <a:cubicBezTo>
                    <a:pt x="57" y="253"/>
                    <a:pt x="54" y="252"/>
                    <a:pt x="52" y="251"/>
                  </a:cubicBezTo>
                  <a:cubicBezTo>
                    <a:pt x="48" y="248"/>
                    <a:pt x="46" y="242"/>
                    <a:pt x="47" y="237"/>
                  </a:cubicBezTo>
                  <a:cubicBezTo>
                    <a:pt x="60" y="163"/>
                    <a:pt x="60" y="163"/>
                    <a:pt x="60" y="163"/>
                  </a:cubicBezTo>
                  <a:cubicBezTo>
                    <a:pt x="5" y="110"/>
                    <a:pt x="5" y="110"/>
                    <a:pt x="5" y="110"/>
                  </a:cubicBezTo>
                  <a:cubicBezTo>
                    <a:pt x="2" y="106"/>
                    <a:pt x="0" y="101"/>
                    <a:pt x="2" y="96"/>
                  </a:cubicBezTo>
                  <a:cubicBezTo>
                    <a:pt x="4" y="91"/>
                    <a:pt x="8" y="88"/>
                    <a:pt x="13" y="87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4" y="3"/>
                    <a:pt x="128" y="0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8" y="0"/>
                    <a:pt x="143" y="3"/>
                    <a:pt x="145" y="8"/>
                  </a:cubicBezTo>
                  <a:cubicBezTo>
                    <a:pt x="179" y="76"/>
                    <a:pt x="179" y="76"/>
                    <a:pt x="179" y="76"/>
                  </a:cubicBezTo>
                  <a:cubicBezTo>
                    <a:pt x="254" y="87"/>
                    <a:pt x="254" y="87"/>
                    <a:pt x="254" y="87"/>
                  </a:cubicBezTo>
                  <a:cubicBezTo>
                    <a:pt x="259" y="88"/>
                    <a:pt x="263" y="91"/>
                    <a:pt x="265" y="96"/>
                  </a:cubicBezTo>
                  <a:cubicBezTo>
                    <a:pt x="266" y="101"/>
                    <a:pt x="265" y="106"/>
                    <a:pt x="261" y="110"/>
                  </a:cubicBezTo>
                  <a:cubicBezTo>
                    <a:pt x="207" y="163"/>
                    <a:pt x="207" y="163"/>
                    <a:pt x="207" y="163"/>
                  </a:cubicBezTo>
                  <a:cubicBezTo>
                    <a:pt x="220" y="237"/>
                    <a:pt x="220" y="237"/>
                    <a:pt x="220" y="237"/>
                  </a:cubicBezTo>
                  <a:cubicBezTo>
                    <a:pt x="221" y="242"/>
                    <a:pt x="219" y="248"/>
                    <a:pt x="215" y="251"/>
                  </a:cubicBezTo>
                  <a:cubicBezTo>
                    <a:pt x="211" y="254"/>
                    <a:pt x="205" y="254"/>
                    <a:pt x="201" y="252"/>
                  </a:cubicBezTo>
                  <a:cubicBezTo>
                    <a:pt x="133" y="216"/>
                    <a:pt x="133" y="216"/>
                    <a:pt x="133" y="216"/>
                  </a:cubicBezTo>
                  <a:cubicBezTo>
                    <a:pt x="66" y="252"/>
                    <a:pt x="66" y="252"/>
                    <a:pt x="66" y="252"/>
                  </a:cubicBezTo>
                  <a:cubicBezTo>
                    <a:pt x="64" y="253"/>
                    <a:pt x="62" y="253"/>
                    <a:pt x="60" y="253"/>
                  </a:cubicBezTo>
                  <a:close/>
                  <a:moveTo>
                    <a:pt x="133" y="11"/>
                  </a:moveTo>
                  <a:cubicBezTo>
                    <a:pt x="133" y="11"/>
                    <a:pt x="132" y="11"/>
                    <a:pt x="131" y="13"/>
                  </a:cubicBezTo>
                  <a:cubicBezTo>
                    <a:pt x="96" y="83"/>
                    <a:pt x="96" y="83"/>
                    <a:pt x="96" y="83"/>
                  </a:cubicBezTo>
                  <a:cubicBezTo>
                    <a:pt x="96" y="85"/>
                    <a:pt x="94" y="86"/>
                    <a:pt x="92" y="86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3" y="98"/>
                    <a:pt x="13" y="99"/>
                    <a:pt x="13" y="99"/>
                  </a:cubicBezTo>
                  <a:cubicBezTo>
                    <a:pt x="12" y="100"/>
                    <a:pt x="12" y="101"/>
                    <a:pt x="13" y="102"/>
                  </a:cubicBezTo>
                  <a:cubicBezTo>
                    <a:pt x="69" y="157"/>
                    <a:pt x="69" y="157"/>
                    <a:pt x="69" y="157"/>
                  </a:cubicBezTo>
                  <a:cubicBezTo>
                    <a:pt x="71" y="158"/>
                    <a:pt x="71" y="160"/>
                    <a:pt x="71" y="162"/>
                  </a:cubicBezTo>
                  <a:cubicBezTo>
                    <a:pt x="58" y="239"/>
                    <a:pt x="58" y="239"/>
                    <a:pt x="58" y="239"/>
                  </a:cubicBezTo>
                  <a:cubicBezTo>
                    <a:pt x="57" y="241"/>
                    <a:pt x="58" y="241"/>
                    <a:pt x="59" y="242"/>
                  </a:cubicBezTo>
                  <a:cubicBezTo>
                    <a:pt x="59" y="242"/>
                    <a:pt x="60" y="242"/>
                    <a:pt x="61" y="242"/>
                  </a:cubicBezTo>
                  <a:cubicBezTo>
                    <a:pt x="131" y="205"/>
                    <a:pt x="131" y="205"/>
                    <a:pt x="131" y="205"/>
                  </a:cubicBezTo>
                  <a:cubicBezTo>
                    <a:pt x="132" y="204"/>
                    <a:pt x="134" y="204"/>
                    <a:pt x="136" y="205"/>
                  </a:cubicBezTo>
                  <a:cubicBezTo>
                    <a:pt x="206" y="242"/>
                    <a:pt x="206" y="242"/>
                    <a:pt x="206" y="242"/>
                  </a:cubicBezTo>
                  <a:cubicBezTo>
                    <a:pt x="207" y="242"/>
                    <a:pt x="208" y="242"/>
                    <a:pt x="208" y="242"/>
                  </a:cubicBezTo>
                  <a:cubicBezTo>
                    <a:pt x="209" y="241"/>
                    <a:pt x="209" y="241"/>
                    <a:pt x="209" y="239"/>
                  </a:cubicBezTo>
                  <a:cubicBezTo>
                    <a:pt x="196" y="162"/>
                    <a:pt x="196" y="162"/>
                    <a:pt x="196" y="162"/>
                  </a:cubicBezTo>
                  <a:cubicBezTo>
                    <a:pt x="196" y="160"/>
                    <a:pt x="196" y="158"/>
                    <a:pt x="197" y="157"/>
                  </a:cubicBezTo>
                  <a:cubicBezTo>
                    <a:pt x="254" y="102"/>
                    <a:pt x="254" y="102"/>
                    <a:pt x="254" y="102"/>
                  </a:cubicBezTo>
                  <a:cubicBezTo>
                    <a:pt x="255" y="101"/>
                    <a:pt x="254" y="100"/>
                    <a:pt x="254" y="99"/>
                  </a:cubicBezTo>
                  <a:cubicBezTo>
                    <a:pt x="254" y="99"/>
                    <a:pt x="254" y="98"/>
                    <a:pt x="252" y="98"/>
                  </a:cubicBezTo>
                  <a:cubicBezTo>
                    <a:pt x="175" y="86"/>
                    <a:pt x="175" y="86"/>
                    <a:pt x="175" y="86"/>
                  </a:cubicBezTo>
                  <a:cubicBezTo>
                    <a:pt x="173" y="86"/>
                    <a:pt x="171" y="85"/>
                    <a:pt x="170" y="83"/>
                  </a:cubicBezTo>
                  <a:cubicBezTo>
                    <a:pt x="135" y="13"/>
                    <a:pt x="135" y="13"/>
                    <a:pt x="135" y="13"/>
                  </a:cubicBezTo>
                  <a:cubicBezTo>
                    <a:pt x="135" y="13"/>
                    <a:pt x="135" y="13"/>
                    <a:pt x="135" y="13"/>
                  </a:cubicBezTo>
                  <a:cubicBezTo>
                    <a:pt x="135" y="11"/>
                    <a:pt x="134" y="11"/>
                    <a:pt x="133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25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8B6C5977-71C0-45A2-85F3-9826C5DF115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581" r="3226" b="4570"/>
          <a:stretch/>
        </p:blipFill>
        <p:spPr>
          <a:xfrm>
            <a:off x="2540" y="3922775"/>
            <a:ext cx="12189460" cy="2611447"/>
          </a:xfrm>
          <a:prstGeom prst="rect">
            <a:avLst/>
          </a:prstGeom>
        </p:spPr>
      </p:pic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169C0F0-2FB4-4DF2-9703-1DDE57FD357C}"/>
              </a:ext>
            </a:extLst>
          </p:cNvPr>
          <p:cNvSpPr/>
          <p:nvPr/>
        </p:nvSpPr>
        <p:spPr>
          <a:xfrm>
            <a:off x="1005840" y="1810512"/>
            <a:ext cx="10506456" cy="3840576"/>
          </a:xfrm>
          <a:custGeom>
            <a:avLst/>
            <a:gdLst>
              <a:gd name="connsiteX0" fmla="*/ 8631936 w 10506456"/>
              <a:gd name="connsiteY0" fmla="*/ 0 h 3653282"/>
              <a:gd name="connsiteX1" fmla="*/ 10506456 w 10506456"/>
              <a:gd name="connsiteY1" fmla="*/ 0 h 3653282"/>
              <a:gd name="connsiteX2" fmla="*/ 10506456 w 10506456"/>
              <a:gd name="connsiteY2" fmla="*/ 2322577 h 3653282"/>
              <a:gd name="connsiteX3" fmla="*/ 10506456 w 10506456"/>
              <a:gd name="connsiteY3" fmla="*/ 3493009 h 3653282"/>
              <a:gd name="connsiteX4" fmla="*/ 10506456 w 10506456"/>
              <a:gd name="connsiteY4" fmla="*/ 3653282 h 3653282"/>
              <a:gd name="connsiteX5" fmla="*/ 0 w 10506456"/>
              <a:gd name="connsiteY5" fmla="*/ 3653282 h 3653282"/>
              <a:gd name="connsiteX6" fmla="*/ 0 w 10506456"/>
              <a:gd name="connsiteY6" fmla="*/ 2322577 h 3653282"/>
              <a:gd name="connsiteX7" fmla="*/ 8631936 w 10506456"/>
              <a:gd name="connsiteY7" fmla="*/ 2322577 h 3653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506456" h="3653282">
                <a:moveTo>
                  <a:pt x="8631936" y="0"/>
                </a:moveTo>
                <a:lnTo>
                  <a:pt x="10506456" y="0"/>
                </a:lnTo>
                <a:lnTo>
                  <a:pt x="10506456" y="2322577"/>
                </a:lnTo>
                <a:lnTo>
                  <a:pt x="10506456" y="3493009"/>
                </a:lnTo>
                <a:lnTo>
                  <a:pt x="10506456" y="3653282"/>
                </a:lnTo>
                <a:lnTo>
                  <a:pt x="0" y="3653282"/>
                </a:lnTo>
                <a:lnTo>
                  <a:pt x="0" y="2322577"/>
                </a:lnTo>
                <a:lnTo>
                  <a:pt x="8631936" y="23225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73336"/>
            <a:ext cx="10719816" cy="1023710"/>
          </a:xfrm>
        </p:spPr>
        <p:txBody>
          <a:bodyPr/>
          <a:lstStyle/>
          <a:p>
            <a:r>
              <a:rPr lang="en-US" i="1" dirty="0"/>
              <a:t>Academic Search Ultimate vs Academic Search Complete</a:t>
            </a:r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8581411"/>
              </p:ext>
            </p:extLst>
          </p:nvPr>
        </p:nvGraphicFramePr>
        <p:xfrm>
          <a:off x="838200" y="1631950"/>
          <a:ext cx="10515599" cy="38417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17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9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95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95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95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8608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1" dirty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Academic Search </a:t>
                      </a:r>
                      <a:br>
                        <a:rPr lang="en-US" sz="2400" b="0" dirty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2400" b="0" dirty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Version</a:t>
                      </a:r>
                      <a:endParaRPr lang="en-US" sz="2400" b="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2880" marR="182880" marT="73152" marB="73152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Active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Full-Text Journals &amp; Magazines</a:t>
                      </a:r>
                      <a:endParaRPr lang="en-US" sz="19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3152" marB="7315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Active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Full-Text </a:t>
                      </a:r>
                      <a:b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Peer-Reviewed Journals</a:t>
                      </a:r>
                      <a:endParaRPr lang="en-US" sz="19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3152" marB="7315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Active </a:t>
                      </a:r>
                      <a:b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Full-Text </a:t>
                      </a:r>
                      <a:b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Peer-Reviewed Journals with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NO Embargo</a:t>
                      </a:r>
                      <a:endParaRPr lang="en-US" sz="19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3152" marB="7315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Active </a:t>
                      </a:r>
                      <a:b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Full-Text Journals Indexed in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Web of Science or Scopus</a:t>
                      </a:r>
                      <a:endParaRPr lang="en-US" sz="19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3152" marB="73152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359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Academic Search Complete</a:t>
                      </a:r>
                      <a:endParaRPr lang="en-US" sz="2400" b="0" i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2880" marR="182880" marT="73152" marB="73152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6,402</a:t>
                      </a:r>
                    </a:p>
                  </a:txBody>
                  <a:tcPr marL="182880" marR="182880" marT="73152" marB="7315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5,781</a:t>
                      </a:r>
                    </a:p>
                  </a:txBody>
                  <a:tcPr marL="182880" marR="182880" marT="73152" marB="7315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3,930</a:t>
                      </a:r>
                    </a:p>
                  </a:txBody>
                  <a:tcPr marL="182880" marR="182880" marT="73152" marB="7315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4,038</a:t>
                      </a:r>
                    </a:p>
                  </a:txBody>
                  <a:tcPr marL="182880" marR="182880" marT="73152" marB="73152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359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Academic Search Ultimate*</a:t>
                      </a:r>
                    </a:p>
                  </a:txBody>
                  <a:tcPr marL="182880" marR="182880" marT="73152" marB="73152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10,021</a:t>
                      </a:r>
                    </a:p>
                  </a:txBody>
                  <a:tcPr marL="182880" marR="182880" marT="73152" marB="731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9,017</a:t>
                      </a:r>
                    </a:p>
                  </a:txBody>
                  <a:tcPr marL="182880" marR="182880" marT="73152" marB="731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6,506</a:t>
                      </a:r>
                      <a:endParaRPr lang="en-US" sz="2400" b="1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2880" marR="182880" marT="73152" marB="731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5,260</a:t>
                      </a:r>
                      <a:endParaRPr lang="en-US" sz="2400" b="1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2880" marR="182880" marT="73152" marB="731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DFF8405-1A18-4A6C-8320-C9D0478919EA}"/>
              </a:ext>
            </a:extLst>
          </p:cNvPr>
          <p:cNvSpPr/>
          <p:nvPr/>
        </p:nvSpPr>
        <p:spPr>
          <a:xfrm>
            <a:off x="4817765" y="6562713"/>
            <a:ext cx="2606804" cy="27699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accent6"/>
                </a:solidFill>
              </a:rPr>
              <a:t>*Expected figures by June 30, 2019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5C89937-1B40-4885-BB22-05264A024C72}"/>
              </a:ext>
            </a:extLst>
          </p:cNvPr>
          <p:cNvGrpSpPr/>
          <p:nvPr/>
        </p:nvGrpSpPr>
        <p:grpSpPr>
          <a:xfrm>
            <a:off x="222134" y="4850880"/>
            <a:ext cx="396472" cy="396472"/>
            <a:chOff x="7988328" y="628250"/>
            <a:chExt cx="293914" cy="293914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030DBF0-5F3A-4113-A053-BAB6CE064215}"/>
                </a:ext>
              </a:extLst>
            </p:cNvPr>
            <p:cNvSpPr/>
            <p:nvPr/>
          </p:nvSpPr>
          <p:spPr>
            <a:xfrm>
              <a:off x="7988328" y="628250"/>
              <a:ext cx="293914" cy="29391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CFE38329-9D73-49C6-B893-5AAD5BF631E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51267" y="688123"/>
              <a:ext cx="165070" cy="157890"/>
            </a:xfrm>
            <a:custGeom>
              <a:avLst/>
              <a:gdLst>
                <a:gd name="T0" fmla="*/ 60 w 266"/>
                <a:gd name="T1" fmla="*/ 253 h 254"/>
                <a:gd name="T2" fmla="*/ 52 w 266"/>
                <a:gd name="T3" fmla="*/ 251 h 254"/>
                <a:gd name="T4" fmla="*/ 47 w 266"/>
                <a:gd name="T5" fmla="*/ 237 h 254"/>
                <a:gd name="T6" fmla="*/ 60 w 266"/>
                <a:gd name="T7" fmla="*/ 163 h 254"/>
                <a:gd name="T8" fmla="*/ 5 w 266"/>
                <a:gd name="T9" fmla="*/ 110 h 254"/>
                <a:gd name="T10" fmla="*/ 2 w 266"/>
                <a:gd name="T11" fmla="*/ 96 h 254"/>
                <a:gd name="T12" fmla="*/ 13 w 266"/>
                <a:gd name="T13" fmla="*/ 87 h 254"/>
                <a:gd name="T14" fmla="*/ 88 w 266"/>
                <a:gd name="T15" fmla="*/ 76 h 254"/>
                <a:gd name="T16" fmla="*/ 121 w 266"/>
                <a:gd name="T17" fmla="*/ 8 h 254"/>
                <a:gd name="T18" fmla="*/ 133 w 266"/>
                <a:gd name="T19" fmla="*/ 0 h 254"/>
                <a:gd name="T20" fmla="*/ 133 w 266"/>
                <a:gd name="T21" fmla="*/ 0 h 254"/>
                <a:gd name="T22" fmla="*/ 145 w 266"/>
                <a:gd name="T23" fmla="*/ 8 h 254"/>
                <a:gd name="T24" fmla="*/ 179 w 266"/>
                <a:gd name="T25" fmla="*/ 76 h 254"/>
                <a:gd name="T26" fmla="*/ 254 w 266"/>
                <a:gd name="T27" fmla="*/ 87 h 254"/>
                <a:gd name="T28" fmla="*/ 265 w 266"/>
                <a:gd name="T29" fmla="*/ 96 h 254"/>
                <a:gd name="T30" fmla="*/ 261 w 266"/>
                <a:gd name="T31" fmla="*/ 110 h 254"/>
                <a:gd name="T32" fmla="*/ 207 w 266"/>
                <a:gd name="T33" fmla="*/ 163 h 254"/>
                <a:gd name="T34" fmla="*/ 220 w 266"/>
                <a:gd name="T35" fmla="*/ 237 h 254"/>
                <a:gd name="T36" fmla="*/ 215 w 266"/>
                <a:gd name="T37" fmla="*/ 251 h 254"/>
                <a:gd name="T38" fmla="*/ 201 w 266"/>
                <a:gd name="T39" fmla="*/ 252 h 254"/>
                <a:gd name="T40" fmla="*/ 133 w 266"/>
                <a:gd name="T41" fmla="*/ 216 h 254"/>
                <a:gd name="T42" fmla="*/ 66 w 266"/>
                <a:gd name="T43" fmla="*/ 252 h 254"/>
                <a:gd name="T44" fmla="*/ 60 w 266"/>
                <a:gd name="T45" fmla="*/ 253 h 254"/>
                <a:gd name="T46" fmla="*/ 133 w 266"/>
                <a:gd name="T47" fmla="*/ 11 h 254"/>
                <a:gd name="T48" fmla="*/ 131 w 266"/>
                <a:gd name="T49" fmla="*/ 13 h 254"/>
                <a:gd name="T50" fmla="*/ 96 w 266"/>
                <a:gd name="T51" fmla="*/ 83 h 254"/>
                <a:gd name="T52" fmla="*/ 92 w 266"/>
                <a:gd name="T53" fmla="*/ 86 h 254"/>
                <a:gd name="T54" fmla="*/ 14 w 266"/>
                <a:gd name="T55" fmla="*/ 98 h 254"/>
                <a:gd name="T56" fmla="*/ 13 w 266"/>
                <a:gd name="T57" fmla="*/ 99 h 254"/>
                <a:gd name="T58" fmla="*/ 13 w 266"/>
                <a:gd name="T59" fmla="*/ 102 h 254"/>
                <a:gd name="T60" fmla="*/ 69 w 266"/>
                <a:gd name="T61" fmla="*/ 157 h 254"/>
                <a:gd name="T62" fmla="*/ 71 w 266"/>
                <a:gd name="T63" fmla="*/ 162 h 254"/>
                <a:gd name="T64" fmla="*/ 58 w 266"/>
                <a:gd name="T65" fmla="*/ 239 h 254"/>
                <a:gd name="T66" fmla="*/ 59 w 266"/>
                <a:gd name="T67" fmla="*/ 242 h 254"/>
                <a:gd name="T68" fmla="*/ 61 w 266"/>
                <a:gd name="T69" fmla="*/ 242 h 254"/>
                <a:gd name="T70" fmla="*/ 131 w 266"/>
                <a:gd name="T71" fmla="*/ 205 h 254"/>
                <a:gd name="T72" fmla="*/ 136 w 266"/>
                <a:gd name="T73" fmla="*/ 205 h 254"/>
                <a:gd name="T74" fmla="*/ 206 w 266"/>
                <a:gd name="T75" fmla="*/ 242 h 254"/>
                <a:gd name="T76" fmla="*/ 208 w 266"/>
                <a:gd name="T77" fmla="*/ 242 h 254"/>
                <a:gd name="T78" fmla="*/ 209 w 266"/>
                <a:gd name="T79" fmla="*/ 239 h 254"/>
                <a:gd name="T80" fmla="*/ 196 w 266"/>
                <a:gd name="T81" fmla="*/ 162 h 254"/>
                <a:gd name="T82" fmla="*/ 197 w 266"/>
                <a:gd name="T83" fmla="*/ 157 h 254"/>
                <a:gd name="T84" fmla="*/ 254 w 266"/>
                <a:gd name="T85" fmla="*/ 102 h 254"/>
                <a:gd name="T86" fmla="*/ 254 w 266"/>
                <a:gd name="T87" fmla="*/ 99 h 254"/>
                <a:gd name="T88" fmla="*/ 252 w 266"/>
                <a:gd name="T89" fmla="*/ 98 h 254"/>
                <a:gd name="T90" fmla="*/ 175 w 266"/>
                <a:gd name="T91" fmla="*/ 86 h 254"/>
                <a:gd name="T92" fmla="*/ 170 w 266"/>
                <a:gd name="T93" fmla="*/ 83 h 254"/>
                <a:gd name="T94" fmla="*/ 135 w 266"/>
                <a:gd name="T95" fmla="*/ 13 h 254"/>
                <a:gd name="T96" fmla="*/ 135 w 266"/>
                <a:gd name="T97" fmla="*/ 13 h 254"/>
                <a:gd name="T98" fmla="*/ 133 w 266"/>
                <a:gd name="T99" fmla="*/ 11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66" h="254">
                  <a:moveTo>
                    <a:pt x="60" y="253"/>
                  </a:moveTo>
                  <a:cubicBezTo>
                    <a:pt x="57" y="253"/>
                    <a:pt x="54" y="252"/>
                    <a:pt x="52" y="251"/>
                  </a:cubicBezTo>
                  <a:cubicBezTo>
                    <a:pt x="48" y="248"/>
                    <a:pt x="46" y="242"/>
                    <a:pt x="47" y="237"/>
                  </a:cubicBezTo>
                  <a:cubicBezTo>
                    <a:pt x="60" y="163"/>
                    <a:pt x="60" y="163"/>
                    <a:pt x="60" y="163"/>
                  </a:cubicBezTo>
                  <a:cubicBezTo>
                    <a:pt x="5" y="110"/>
                    <a:pt x="5" y="110"/>
                    <a:pt x="5" y="110"/>
                  </a:cubicBezTo>
                  <a:cubicBezTo>
                    <a:pt x="2" y="106"/>
                    <a:pt x="0" y="101"/>
                    <a:pt x="2" y="96"/>
                  </a:cubicBezTo>
                  <a:cubicBezTo>
                    <a:pt x="4" y="91"/>
                    <a:pt x="8" y="88"/>
                    <a:pt x="13" y="87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4" y="3"/>
                    <a:pt x="128" y="0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8" y="0"/>
                    <a:pt x="143" y="3"/>
                    <a:pt x="145" y="8"/>
                  </a:cubicBezTo>
                  <a:cubicBezTo>
                    <a:pt x="179" y="76"/>
                    <a:pt x="179" y="76"/>
                    <a:pt x="179" y="76"/>
                  </a:cubicBezTo>
                  <a:cubicBezTo>
                    <a:pt x="254" y="87"/>
                    <a:pt x="254" y="87"/>
                    <a:pt x="254" y="87"/>
                  </a:cubicBezTo>
                  <a:cubicBezTo>
                    <a:pt x="259" y="88"/>
                    <a:pt x="263" y="91"/>
                    <a:pt x="265" y="96"/>
                  </a:cubicBezTo>
                  <a:cubicBezTo>
                    <a:pt x="266" y="101"/>
                    <a:pt x="265" y="106"/>
                    <a:pt x="261" y="110"/>
                  </a:cubicBezTo>
                  <a:cubicBezTo>
                    <a:pt x="207" y="163"/>
                    <a:pt x="207" y="163"/>
                    <a:pt x="207" y="163"/>
                  </a:cubicBezTo>
                  <a:cubicBezTo>
                    <a:pt x="220" y="237"/>
                    <a:pt x="220" y="237"/>
                    <a:pt x="220" y="237"/>
                  </a:cubicBezTo>
                  <a:cubicBezTo>
                    <a:pt x="221" y="242"/>
                    <a:pt x="219" y="248"/>
                    <a:pt x="215" y="251"/>
                  </a:cubicBezTo>
                  <a:cubicBezTo>
                    <a:pt x="211" y="254"/>
                    <a:pt x="205" y="254"/>
                    <a:pt x="201" y="252"/>
                  </a:cubicBezTo>
                  <a:cubicBezTo>
                    <a:pt x="133" y="216"/>
                    <a:pt x="133" y="216"/>
                    <a:pt x="133" y="216"/>
                  </a:cubicBezTo>
                  <a:cubicBezTo>
                    <a:pt x="66" y="252"/>
                    <a:pt x="66" y="252"/>
                    <a:pt x="66" y="252"/>
                  </a:cubicBezTo>
                  <a:cubicBezTo>
                    <a:pt x="64" y="253"/>
                    <a:pt x="62" y="253"/>
                    <a:pt x="60" y="253"/>
                  </a:cubicBezTo>
                  <a:close/>
                  <a:moveTo>
                    <a:pt x="133" y="11"/>
                  </a:moveTo>
                  <a:cubicBezTo>
                    <a:pt x="133" y="11"/>
                    <a:pt x="132" y="11"/>
                    <a:pt x="131" y="13"/>
                  </a:cubicBezTo>
                  <a:cubicBezTo>
                    <a:pt x="96" y="83"/>
                    <a:pt x="96" y="83"/>
                    <a:pt x="96" y="83"/>
                  </a:cubicBezTo>
                  <a:cubicBezTo>
                    <a:pt x="96" y="85"/>
                    <a:pt x="94" y="86"/>
                    <a:pt x="92" y="86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3" y="98"/>
                    <a:pt x="13" y="99"/>
                    <a:pt x="13" y="99"/>
                  </a:cubicBezTo>
                  <a:cubicBezTo>
                    <a:pt x="12" y="100"/>
                    <a:pt x="12" y="101"/>
                    <a:pt x="13" y="102"/>
                  </a:cubicBezTo>
                  <a:cubicBezTo>
                    <a:pt x="69" y="157"/>
                    <a:pt x="69" y="157"/>
                    <a:pt x="69" y="157"/>
                  </a:cubicBezTo>
                  <a:cubicBezTo>
                    <a:pt x="71" y="158"/>
                    <a:pt x="71" y="160"/>
                    <a:pt x="71" y="162"/>
                  </a:cubicBezTo>
                  <a:cubicBezTo>
                    <a:pt x="58" y="239"/>
                    <a:pt x="58" y="239"/>
                    <a:pt x="58" y="239"/>
                  </a:cubicBezTo>
                  <a:cubicBezTo>
                    <a:pt x="57" y="241"/>
                    <a:pt x="58" y="241"/>
                    <a:pt x="59" y="242"/>
                  </a:cubicBezTo>
                  <a:cubicBezTo>
                    <a:pt x="59" y="242"/>
                    <a:pt x="60" y="242"/>
                    <a:pt x="61" y="242"/>
                  </a:cubicBezTo>
                  <a:cubicBezTo>
                    <a:pt x="131" y="205"/>
                    <a:pt x="131" y="205"/>
                    <a:pt x="131" y="205"/>
                  </a:cubicBezTo>
                  <a:cubicBezTo>
                    <a:pt x="132" y="204"/>
                    <a:pt x="134" y="204"/>
                    <a:pt x="136" y="205"/>
                  </a:cubicBezTo>
                  <a:cubicBezTo>
                    <a:pt x="206" y="242"/>
                    <a:pt x="206" y="242"/>
                    <a:pt x="206" y="242"/>
                  </a:cubicBezTo>
                  <a:cubicBezTo>
                    <a:pt x="207" y="242"/>
                    <a:pt x="208" y="242"/>
                    <a:pt x="208" y="242"/>
                  </a:cubicBezTo>
                  <a:cubicBezTo>
                    <a:pt x="209" y="241"/>
                    <a:pt x="209" y="241"/>
                    <a:pt x="209" y="239"/>
                  </a:cubicBezTo>
                  <a:cubicBezTo>
                    <a:pt x="196" y="162"/>
                    <a:pt x="196" y="162"/>
                    <a:pt x="196" y="162"/>
                  </a:cubicBezTo>
                  <a:cubicBezTo>
                    <a:pt x="196" y="160"/>
                    <a:pt x="196" y="158"/>
                    <a:pt x="197" y="157"/>
                  </a:cubicBezTo>
                  <a:cubicBezTo>
                    <a:pt x="254" y="102"/>
                    <a:pt x="254" y="102"/>
                    <a:pt x="254" y="102"/>
                  </a:cubicBezTo>
                  <a:cubicBezTo>
                    <a:pt x="255" y="101"/>
                    <a:pt x="254" y="100"/>
                    <a:pt x="254" y="99"/>
                  </a:cubicBezTo>
                  <a:cubicBezTo>
                    <a:pt x="254" y="99"/>
                    <a:pt x="254" y="98"/>
                    <a:pt x="252" y="98"/>
                  </a:cubicBezTo>
                  <a:cubicBezTo>
                    <a:pt x="175" y="86"/>
                    <a:pt x="175" y="86"/>
                    <a:pt x="175" y="86"/>
                  </a:cubicBezTo>
                  <a:cubicBezTo>
                    <a:pt x="173" y="86"/>
                    <a:pt x="171" y="85"/>
                    <a:pt x="170" y="83"/>
                  </a:cubicBezTo>
                  <a:cubicBezTo>
                    <a:pt x="135" y="13"/>
                    <a:pt x="135" y="13"/>
                    <a:pt x="135" y="13"/>
                  </a:cubicBezTo>
                  <a:cubicBezTo>
                    <a:pt x="135" y="13"/>
                    <a:pt x="135" y="13"/>
                    <a:pt x="135" y="13"/>
                  </a:cubicBezTo>
                  <a:cubicBezTo>
                    <a:pt x="135" y="11"/>
                    <a:pt x="134" y="11"/>
                    <a:pt x="133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731062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EBSCO General - Body">
  <a:themeElements>
    <a:clrScheme name="EBSCO General">
      <a:dk1>
        <a:sysClr val="windowText" lastClr="000000"/>
      </a:dk1>
      <a:lt1>
        <a:sysClr val="window" lastClr="FFFFFF"/>
      </a:lt1>
      <a:dk2>
        <a:srgbClr val="454545"/>
      </a:dk2>
      <a:lt2>
        <a:srgbClr val="E7E6E6"/>
      </a:lt2>
      <a:accent1>
        <a:srgbClr val="002F56"/>
      </a:accent1>
      <a:accent2>
        <a:srgbClr val="3E75CF"/>
      </a:accent2>
      <a:accent3>
        <a:srgbClr val="2F9A41"/>
      </a:accent3>
      <a:accent4>
        <a:srgbClr val="DF5B57"/>
      </a:accent4>
      <a:accent5>
        <a:srgbClr val="FCB83E"/>
      </a:accent5>
      <a:accent6>
        <a:srgbClr val="8A8A8A"/>
      </a:accent6>
      <a:hlink>
        <a:srgbClr val="0563C1"/>
      </a:hlink>
      <a:folHlink>
        <a:srgbClr val="954F72"/>
      </a:folHlink>
    </a:clrScheme>
    <a:fontScheme name="EBSCO Gener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50000">
              <a:srgbClr val="10387A"/>
            </a:gs>
            <a:gs pos="50000">
              <a:schemeClr val="accent1"/>
            </a:gs>
          </a:gsLst>
          <a:lin ang="14100000" scaled="0"/>
        </a:gradFill>
        <a:ln>
          <a:noFill/>
        </a:ln>
      </a:spPr>
      <a:bodyPr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ap="rnd">
          <a:solidFill>
            <a:schemeClr val="bg1">
              <a:lumMod val="50000"/>
            </a:schemeClr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BSCO 2015 Theme v2" id="{2975043A-C95F-4D9D-8966-BD2F9103FC35}" vid="{A25642F3-7D27-431F-B3B7-742F97631E5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24927</TotalTime>
  <Words>82</Words>
  <Application>Microsoft Office PowerPoint</Application>
  <PresentationFormat>Widescreen</PresentationFormat>
  <Paragraphs>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Arial Narrow</vt:lpstr>
      <vt:lpstr>1_EBSCO General - Body</vt:lpstr>
      <vt:lpstr>Academic Search Ultimate vs Academic Search Premier</vt:lpstr>
      <vt:lpstr>Academic Search Ultimate vs Academic Search Complete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Hobart</dc:creator>
  <cp:lastModifiedBy>Kyle Ginley</cp:lastModifiedBy>
  <cp:revision>77</cp:revision>
  <cp:lastPrinted>2017-09-06T15:51:13Z</cp:lastPrinted>
  <dcterms:created xsi:type="dcterms:W3CDTF">2017-08-29T17:15:37Z</dcterms:created>
  <dcterms:modified xsi:type="dcterms:W3CDTF">2019-03-20T15:10:30Z</dcterms:modified>
</cp:coreProperties>
</file>